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83" r:id="rId12"/>
    <p:sldId id="278" r:id="rId13"/>
    <p:sldId id="284" r:id="rId14"/>
    <p:sldId id="291" r:id="rId15"/>
    <p:sldId id="263" r:id="rId16"/>
    <p:sldId id="266" r:id="rId17"/>
    <p:sldId id="270" r:id="rId18"/>
    <p:sldId id="271" r:id="rId19"/>
    <p:sldId id="273" r:id="rId20"/>
    <p:sldId id="274" r:id="rId21"/>
    <p:sldId id="277" r:id="rId22"/>
    <p:sldId id="279" r:id="rId23"/>
    <p:sldId id="280" r:id="rId24"/>
    <p:sldId id="281" r:id="rId25"/>
    <p:sldId id="282" r:id="rId26"/>
    <p:sldId id="285" r:id="rId27"/>
    <p:sldId id="287" r:id="rId28"/>
    <p:sldId id="288" r:id="rId29"/>
    <p:sldId id="286" r:id="rId30"/>
    <p:sldId id="289" r:id="rId31"/>
    <p:sldId id="290" r:id="rId32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A"/>
    <a:srgbClr val="A0A0A0"/>
    <a:srgbClr val="D0DFAB"/>
    <a:srgbClr val="FFA8A8"/>
    <a:srgbClr val="FFC9C9"/>
    <a:srgbClr val="135589"/>
    <a:srgbClr val="DEEBF7"/>
    <a:srgbClr val="3A4599"/>
    <a:srgbClr val="374293"/>
    <a:srgbClr val="FFE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266584"/>
        <c:axId val="233267760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511664"/>
        <c:axId val="232711880"/>
      </c:lineChart>
      <c:valAx>
        <c:axId val="233267760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3266584"/>
        <c:crosses val="autoZero"/>
        <c:crossBetween val="between"/>
      </c:valAx>
      <c:dateAx>
        <c:axId val="2332665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3267760"/>
        <c:crosses val="autoZero"/>
        <c:auto val="1"/>
        <c:lblOffset val="100"/>
        <c:baseTimeUnit val="days"/>
        <c:majorUnit val="2"/>
        <c:majorTimeUnit val="years"/>
      </c:dateAx>
      <c:valAx>
        <c:axId val="23271188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1664"/>
        <c:crosses val="max"/>
        <c:crossBetween val="between"/>
        <c:majorUnit val="500000"/>
      </c:valAx>
      <c:dateAx>
        <c:axId val="26951166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3271188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5224"/>
        <c:axId val="270984832"/>
      </c:lineChart>
      <c:dateAx>
        <c:axId val="27098522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483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4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522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6400"/>
        <c:axId val="270987184"/>
      </c:lineChart>
      <c:dateAx>
        <c:axId val="2709864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718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7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640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7968"/>
        <c:axId val="271829672"/>
      </c:lineChart>
      <c:dateAx>
        <c:axId val="27098796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96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29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32024"/>
        <c:axId val="271828496"/>
      </c:lineChart>
      <c:dateAx>
        <c:axId val="27183202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849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28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2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28888"/>
        <c:axId val="271826928"/>
      </c:lineChart>
      <c:dateAx>
        <c:axId val="27182888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69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26928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88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32416"/>
        <c:axId val="271828104"/>
      </c:lineChart>
      <c:dateAx>
        <c:axId val="271832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81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28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24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27712"/>
        <c:axId val="271829280"/>
      </c:lineChart>
      <c:dateAx>
        <c:axId val="2718277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928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29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27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30456"/>
        <c:axId val="271830848"/>
      </c:lineChart>
      <c:dateAx>
        <c:axId val="27183045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0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30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04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833200"/>
        <c:axId val="271833984"/>
      </c:lineChart>
      <c:dateAx>
        <c:axId val="2718332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398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18339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18332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2547376"/>
        <c:axId val="272545416"/>
      </c:lineChart>
      <c:dateAx>
        <c:axId val="2725473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541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25454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73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9512448"/>
        <c:axId val="269510488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513232"/>
        <c:axId val="269509704"/>
      </c:lineChart>
      <c:dateAx>
        <c:axId val="2695124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0488"/>
        <c:crosses val="autoZero"/>
        <c:auto val="1"/>
        <c:lblOffset val="100"/>
        <c:baseTimeUnit val="days"/>
        <c:majorUnit val="2"/>
        <c:majorTimeUnit val="years"/>
      </c:dateAx>
      <c:valAx>
        <c:axId val="26951048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2448"/>
        <c:crosses val="autoZero"/>
        <c:crossBetween val="between"/>
        <c:majorUnit val="400"/>
      </c:valAx>
      <c:valAx>
        <c:axId val="269509704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3232"/>
        <c:crosses val="max"/>
        <c:crossBetween val="between"/>
        <c:majorUnit val="250000"/>
      </c:valAx>
      <c:dateAx>
        <c:axId val="26951323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695097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2548944"/>
        <c:axId val="272543848"/>
      </c:lineChart>
      <c:dateAx>
        <c:axId val="272548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3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2543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89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2545808"/>
        <c:axId val="272546200"/>
      </c:lineChart>
      <c:dateAx>
        <c:axId val="272545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62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2546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58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energy</c:v>
                </c:pt>
                <c:pt idx="2">
                  <c:v>new</c:v>
                </c:pt>
                <c:pt idx="3">
                  <c:v>oil</c:v>
                </c:pt>
                <c:pt idx="4">
                  <c:v>year</c:v>
                </c:pt>
                <c:pt idx="5">
                  <c:v>world</c:v>
                </c:pt>
                <c:pt idx="6">
                  <c:v>solar</c:v>
                </c:pt>
                <c:pt idx="7">
                  <c:v>good</c:v>
                </c:pt>
                <c:pt idx="8">
                  <c:v>like</c:v>
                </c:pt>
                <c:pt idx="9">
                  <c:v>green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3.3966473601621403E-2</c:v>
                </c:pt>
                <c:pt idx="1">
                  <c:v>1.203008470958381E-2</c:v>
                </c:pt>
                <c:pt idx="2">
                  <c:v>9.4141357875866822E-3</c:v>
                </c:pt>
                <c:pt idx="3">
                  <c:v>8.3393216776472077E-3</c:v>
                </c:pt>
                <c:pt idx="4">
                  <c:v>7.8950786992786817E-3</c:v>
                </c:pt>
                <c:pt idx="5">
                  <c:v>7.6133233954871456E-3</c:v>
                </c:pt>
                <c:pt idx="6">
                  <c:v>7.2217017378648947E-3</c:v>
                </c:pt>
                <c:pt idx="7">
                  <c:v>6.8577629772690104E-3</c:v>
                </c:pt>
                <c:pt idx="8">
                  <c:v>6.7964008032663174E-3</c:v>
                </c:pt>
                <c:pt idx="9">
                  <c:v>6.6644201411125122E-3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546984"/>
        <c:axId val="272544240"/>
      </c:barChart>
      <c:dateAx>
        <c:axId val="272546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4240"/>
        <c:crosses val="autoZero"/>
        <c:auto val="1"/>
        <c:lblOffset val="100"/>
        <c:baseTimeUnit val="months"/>
        <c:majorTimeUnit val="months"/>
        <c:minorTimeUnit val="months"/>
      </c:dateAx>
      <c:valAx>
        <c:axId val="272544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6984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green</c:v>
                </c:pt>
                <c:pt idx="1">
                  <c:v>environmental</c:v>
                </c:pt>
                <c:pt idx="2">
                  <c:v>environment</c:v>
                </c:pt>
                <c:pt idx="3">
                  <c:v>sustainable</c:v>
                </c:pt>
                <c:pt idx="4">
                  <c:v>would</c:v>
                </c:pt>
                <c:pt idx="5">
                  <c:v>sustainability</c:v>
                </c:pt>
                <c:pt idx="6">
                  <c:v>like</c:v>
                </c:pt>
                <c:pt idx="7">
                  <c:v>eco</c:v>
                </c:pt>
                <c:pt idx="8">
                  <c:v>help</c:v>
                </c:pt>
                <c:pt idx="9">
                  <c:v>think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3.7781614835985203E-2</c:v>
                </c:pt>
                <c:pt idx="1">
                  <c:v>3.4422801353971681E-2</c:v>
                </c:pt>
                <c:pt idx="2">
                  <c:v>2.9451623331233169E-2</c:v>
                </c:pt>
                <c:pt idx="3">
                  <c:v>2.347197392817324E-2</c:v>
                </c:pt>
                <c:pt idx="4">
                  <c:v>2.023775389169951E-2</c:v>
                </c:pt>
                <c:pt idx="5">
                  <c:v>1.715788688672007E-2</c:v>
                </c:pt>
                <c:pt idx="6">
                  <c:v>1.6247166262099481E-2</c:v>
                </c:pt>
                <c:pt idx="7">
                  <c:v>1.307821853742544E-2</c:v>
                </c:pt>
                <c:pt idx="8">
                  <c:v>1.274308165182173E-2</c:v>
                </c:pt>
                <c:pt idx="9">
                  <c:v>1.266736111551686E-2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546592"/>
        <c:axId val="272548552"/>
      </c:barChart>
      <c:dateAx>
        <c:axId val="272546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8552"/>
        <c:crosses val="autoZero"/>
        <c:auto val="1"/>
        <c:lblOffset val="100"/>
        <c:baseTimeUnit val="months"/>
        <c:majorTimeUnit val="months"/>
        <c:minorTimeUnit val="months"/>
      </c:dateAx>
      <c:valAx>
        <c:axId val="272548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659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tornado</c:v>
                </c:pt>
                <c:pt idx="3">
                  <c:v>weather</c:v>
                </c:pt>
                <c:pt idx="4">
                  <c:v>cyclone</c:v>
                </c:pt>
                <c:pt idx="5">
                  <c:v>tropical</c:v>
                </c:pt>
                <c:pt idx="6">
                  <c:v>rain</c:v>
                </c:pt>
                <c:pt idx="7">
                  <c:v>forecast</c:v>
                </c:pt>
                <c:pt idx="8">
                  <c:v>hit</c:v>
                </c:pt>
                <c:pt idx="9">
                  <c:v>florida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0.17184240672253659</c:v>
                </c:pt>
                <c:pt idx="1">
                  <c:v>0.157026249092696</c:v>
                </c:pt>
                <c:pt idx="2">
                  <c:v>0.10074116714863419</c:v>
                </c:pt>
                <c:pt idx="3">
                  <c:v>5.0930583124140068E-2</c:v>
                </c:pt>
                <c:pt idx="4">
                  <c:v>2.8819578546381189E-2</c:v>
                </c:pt>
                <c:pt idx="5">
                  <c:v>2.250926609638924E-2</c:v>
                </c:pt>
                <c:pt idx="6">
                  <c:v>1.2911459210283849E-2</c:v>
                </c:pt>
                <c:pt idx="7">
                  <c:v>1.253725642049368E-2</c:v>
                </c:pt>
                <c:pt idx="8">
                  <c:v>8.4541324188776041E-3</c:v>
                </c:pt>
                <c:pt idx="9">
                  <c:v>8.3771292526466524E-3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550120"/>
        <c:axId val="272550512"/>
      </c:barChart>
      <c:dateAx>
        <c:axId val="272550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50512"/>
        <c:crosses val="autoZero"/>
        <c:auto val="1"/>
        <c:lblOffset val="100"/>
        <c:baseTimeUnit val="months"/>
        <c:majorTimeUnit val="months"/>
        <c:minorTimeUnit val="months"/>
      </c:dateAx>
      <c:valAx>
        <c:axId val="2725505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50120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animal</c:v>
                </c:pt>
                <c:pt idx="2">
                  <c:v>ocean</c:v>
                </c:pt>
                <c:pt idx="3">
                  <c:v>wildlife</c:v>
                </c:pt>
                <c:pt idx="4">
                  <c:v>fish</c:v>
                </c:pt>
                <c:pt idx="5">
                  <c:v>bird</c:v>
                </c:pt>
                <c:pt idx="6">
                  <c:v>sea</c:v>
                </c:pt>
                <c:pt idx="7">
                  <c:v>cloud</c:v>
                </c:pt>
                <c:pt idx="8">
                  <c:v>lake</c:v>
                </c:pt>
                <c:pt idx="9">
                  <c:v>nature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3.040068348573215E-2</c:v>
                </c:pt>
                <c:pt idx="1">
                  <c:v>2.6321758267783869E-2</c:v>
                </c:pt>
                <c:pt idx="2">
                  <c:v>2.5570103539635059E-2</c:v>
                </c:pt>
                <c:pt idx="3">
                  <c:v>2.2819802673606109E-2</c:v>
                </c:pt>
                <c:pt idx="4">
                  <c:v>1.9795890478062659E-2</c:v>
                </c:pt>
                <c:pt idx="5">
                  <c:v>1.8487303585834239E-2</c:v>
                </c:pt>
                <c:pt idx="6">
                  <c:v>1.7317952490926741E-2</c:v>
                </c:pt>
                <c:pt idx="7">
                  <c:v>1.5688430375101321E-2</c:v>
                </c:pt>
                <c:pt idx="8">
                  <c:v>1.099299404357118E-2</c:v>
                </c:pt>
                <c:pt idx="9">
                  <c:v>1.0908058466095169E-2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551296"/>
        <c:axId val="272544632"/>
      </c:barChart>
      <c:dateAx>
        <c:axId val="272551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44632"/>
        <c:crosses val="autoZero"/>
        <c:auto val="1"/>
        <c:lblOffset val="100"/>
        <c:baseTimeUnit val="months"/>
        <c:majorTimeUnit val="months"/>
        <c:minorTimeUnit val="months"/>
      </c:dateAx>
      <c:valAx>
        <c:axId val="272544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255129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8 - Agriculture &amp; admnistration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097765669750222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water</c:v>
                </c:pt>
                <c:pt idx="1">
                  <c:v>chemical</c:v>
                </c:pt>
                <c:pt idx="2">
                  <c:v>ban</c:v>
                </c:pt>
                <c:pt idx="3">
                  <c:v>epa</c:v>
                </c:pt>
                <c:pt idx="4">
                  <c:v>new</c:v>
                </c:pt>
                <c:pt idx="5">
                  <c:v>california</c:v>
                </c:pt>
                <c:pt idx="6">
                  <c:v>government</c:v>
                </c:pt>
                <c:pt idx="7">
                  <c:v>state</c:v>
                </c:pt>
                <c:pt idx="8">
                  <c:v>food</c:v>
                </c:pt>
                <c:pt idx="9">
                  <c:v>public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2.5241178013122461E-2</c:v>
                </c:pt>
                <c:pt idx="1">
                  <c:v>1.6128875833394691E-2</c:v>
                </c:pt>
                <c:pt idx="2">
                  <c:v>1.5796926783394651E-2</c:v>
                </c:pt>
                <c:pt idx="3">
                  <c:v>1.1642379126869039E-2</c:v>
                </c:pt>
                <c:pt idx="4">
                  <c:v>1.135847096743537E-2</c:v>
                </c:pt>
                <c:pt idx="5">
                  <c:v>1.0104173749148879E-2</c:v>
                </c:pt>
                <c:pt idx="6">
                  <c:v>9.8835711788954634E-3</c:v>
                </c:pt>
                <c:pt idx="7">
                  <c:v>7.8394838313642756E-3</c:v>
                </c:pt>
                <c:pt idx="8">
                  <c:v>7.6152331934744221E-3</c:v>
                </c:pt>
                <c:pt idx="9">
                  <c:v>7.4562714805097444E-3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1320"/>
        <c:axId val="273515240"/>
      </c:barChart>
      <c:dateAx>
        <c:axId val="273511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5240"/>
        <c:crosses val="autoZero"/>
        <c:auto val="1"/>
        <c:lblOffset val="100"/>
        <c:baseTimeUnit val="months"/>
        <c:majorTimeUnit val="months"/>
        <c:minorTimeUnit val="months"/>
      </c:dateAx>
      <c:valAx>
        <c:axId val="273515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1320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use</c:v>
                </c:pt>
                <c:pt idx="5">
                  <c:v>recycling</c:v>
                </c:pt>
                <c:pt idx="6">
                  <c:v>zero</c:v>
                </c:pt>
                <c:pt idx="7">
                  <c:v>made</c:v>
                </c:pt>
                <c:pt idx="8">
                  <c:v>old</c:v>
                </c:pt>
                <c:pt idx="9">
                  <c:v>paper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0.10742952939655161</c:v>
                </c:pt>
                <c:pt idx="1">
                  <c:v>6.661540867732485E-2</c:v>
                </c:pt>
                <c:pt idx="2">
                  <c:v>5.0450322675873613E-2</c:v>
                </c:pt>
                <c:pt idx="3">
                  <c:v>2.896074729349948E-2</c:v>
                </c:pt>
                <c:pt idx="4">
                  <c:v>2.4238561593571031E-2</c:v>
                </c:pt>
                <c:pt idx="5">
                  <c:v>2.4140029644514439E-2</c:v>
                </c:pt>
                <c:pt idx="6">
                  <c:v>2.3135104622932941E-2</c:v>
                </c:pt>
                <c:pt idx="7">
                  <c:v>1.810111753843071E-2</c:v>
                </c:pt>
                <c:pt idx="8">
                  <c:v>1.6417073683512209E-2</c:v>
                </c:pt>
                <c:pt idx="9">
                  <c:v>1.256965973307389E-2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1712"/>
        <c:axId val="273514456"/>
      </c:barChart>
      <c:dateAx>
        <c:axId val="273511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4456"/>
        <c:crosses val="autoZero"/>
        <c:auto val="1"/>
        <c:lblOffset val="100"/>
        <c:baseTimeUnit val="months"/>
        <c:majorTimeUnit val="months"/>
        <c:minorTimeUnit val="months"/>
      </c:dateAx>
      <c:valAx>
        <c:axId val="2735144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17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crisis</c:v>
                </c:pt>
                <c:pt idx="4">
                  <c:v>america</c:v>
                </c:pt>
                <c:pt idx="5">
                  <c:v>growth</c:v>
                </c:pt>
                <c:pt idx="6">
                  <c:v>american</c:v>
                </c:pt>
                <c:pt idx="7">
                  <c:v>economy</c:v>
                </c:pt>
                <c:pt idx="8">
                  <c:v>economic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5.7241342803408077E-2</c:v>
                </c:pt>
                <c:pt idx="1">
                  <c:v>2.904772488495197E-2</c:v>
                </c:pt>
                <c:pt idx="2">
                  <c:v>2.141897184993892E-2</c:v>
                </c:pt>
                <c:pt idx="3">
                  <c:v>1.6539935560871692E-2</c:v>
                </c:pt>
                <c:pt idx="4">
                  <c:v>1.449358750925874E-2</c:v>
                </c:pt>
                <c:pt idx="5">
                  <c:v>1.2827140838083209E-2</c:v>
                </c:pt>
                <c:pt idx="6">
                  <c:v>1.0991878637113289E-2</c:v>
                </c:pt>
                <c:pt idx="7">
                  <c:v>1.092676472898837E-2</c:v>
                </c:pt>
                <c:pt idx="8">
                  <c:v>1.030422567665428E-2</c:v>
                </c:pt>
                <c:pt idx="9">
                  <c:v>9.8687568201198169E-3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5632"/>
        <c:axId val="273516808"/>
      </c:barChart>
      <c:dateAx>
        <c:axId val="273515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6808"/>
        <c:crosses val="autoZero"/>
        <c:auto val="1"/>
        <c:lblOffset val="100"/>
        <c:baseTimeUnit val="months"/>
        <c:majorTimeUnit val="months"/>
        <c:minorTimeUnit val="months"/>
      </c:dateAx>
      <c:valAx>
        <c:axId val="273516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563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temperature</c:v>
                </c:pt>
                <c:pt idx="2">
                  <c:v>arctic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heat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0.1220182232034721</c:v>
                </c:pt>
                <c:pt idx="1">
                  <c:v>7.4038711885949363E-2</c:v>
                </c:pt>
                <c:pt idx="2">
                  <c:v>7.2030731731545922E-2</c:v>
                </c:pt>
                <c:pt idx="3">
                  <c:v>3.1577867621824317E-2</c:v>
                </c:pt>
                <c:pt idx="4">
                  <c:v>2.9390677494134061E-2</c:v>
                </c:pt>
                <c:pt idx="5">
                  <c:v>2.47584831495203E-2</c:v>
                </c:pt>
                <c:pt idx="6">
                  <c:v>2.0196108194966679E-2</c:v>
                </c:pt>
                <c:pt idx="7">
                  <c:v>1.4944156674679391E-2</c:v>
                </c:pt>
                <c:pt idx="8">
                  <c:v>1.351600138403823E-2</c:v>
                </c:pt>
                <c:pt idx="9">
                  <c:v>1.2988358862252979E-2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2888"/>
        <c:axId val="273514848"/>
      </c:barChart>
      <c:dateAx>
        <c:axId val="273512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4848"/>
        <c:crosses val="autoZero"/>
        <c:auto val="1"/>
        <c:lblOffset val="100"/>
        <c:baseTimeUnit val="months"/>
        <c:majorTimeUnit val="months"/>
        <c:minorTimeUnit val="months"/>
      </c:dateAx>
      <c:valAx>
        <c:axId val="273514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288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69515192"/>
        <c:axId val="269515584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512840"/>
        <c:axId val="269509312"/>
      </c:lineChart>
      <c:catAx>
        <c:axId val="269515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5584"/>
        <c:crosses val="autoZero"/>
        <c:auto val="1"/>
        <c:lblAlgn val="ctr"/>
        <c:lblOffset val="100"/>
        <c:noMultiLvlLbl val="0"/>
      </c:catAx>
      <c:valAx>
        <c:axId val="269515584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5192"/>
        <c:crosses val="autoZero"/>
        <c:crossBetween val="between"/>
        <c:majorUnit val="250"/>
      </c:valAx>
      <c:valAx>
        <c:axId val="26950931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2840"/>
        <c:crosses val="max"/>
        <c:crossBetween val="between"/>
        <c:majorUnit val="25000"/>
      </c:valAx>
      <c:catAx>
        <c:axId val="2695128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695093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4 - Climate science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action</c:v>
                </c:pt>
                <c:pt idx="5">
                  <c:v>new</c:v>
                </c:pt>
                <c:pt idx="6">
                  <c:v>report</c:v>
                </c:pt>
                <c:pt idx="7">
                  <c:v>world</c:v>
                </c:pt>
                <c:pt idx="8">
                  <c:v>say</c:v>
                </c:pt>
                <c:pt idx="9">
                  <c:v>crisis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6.3107731666047689E-2</c:v>
                </c:pt>
                <c:pt idx="1">
                  <c:v>3.6859762927693579E-2</c:v>
                </c:pt>
                <c:pt idx="2">
                  <c:v>3.0279054861336981E-2</c:v>
                </c:pt>
                <c:pt idx="3">
                  <c:v>3.014070543471245E-2</c:v>
                </c:pt>
                <c:pt idx="4">
                  <c:v>1.0808647918910671E-2</c:v>
                </c:pt>
                <c:pt idx="5">
                  <c:v>9.5362060372149952E-3</c:v>
                </c:pt>
                <c:pt idx="6">
                  <c:v>7.7532284457653179E-3</c:v>
                </c:pt>
                <c:pt idx="7">
                  <c:v>7.5540549192348438E-3</c:v>
                </c:pt>
                <c:pt idx="8">
                  <c:v>6.9303841584265422E-3</c:v>
                </c:pt>
                <c:pt idx="9">
                  <c:v>6.7843293071601128E-3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6024"/>
        <c:axId val="273517200"/>
      </c:barChart>
      <c:dateAx>
        <c:axId val="273516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7200"/>
        <c:crosses val="autoZero"/>
        <c:auto val="1"/>
        <c:lblOffset val="100"/>
        <c:baseTimeUnit val="months"/>
        <c:majorTimeUnit val="months"/>
        <c:minorTimeUnit val="months"/>
      </c:dateAx>
      <c:valAx>
        <c:axId val="273517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602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green</c:v>
                </c:pt>
                <c:pt idx="5">
                  <c:v>epa</c:v>
                </c:pt>
                <c:pt idx="6">
                  <c:v>vote</c:v>
                </c:pt>
                <c:pt idx="7">
                  <c:v>bill</c:v>
                </c:pt>
                <c:pt idx="8">
                  <c:v>house</c:v>
                </c:pt>
                <c:pt idx="9">
                  <c:v>energy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0.18577357875097941</c:v>
                </c:pt>
                <c:pt idx="1">
                  <c:v>6.2648681895209946E-2</c:v>
                </c:pt>
                <c:pt idx="2">
                  <c:v>4.4960443141909057E-2</c:v>
                </c:pt>
                <c:pt idx="3">
                  <c:v>2.48103805004471E-2</c:v>
                </c:pt>
                <c:pt idx="4">
                  <c:v>1.7477520015274719E-2</c:v>
                </c:pt>
                <c:pt idx="5">
                  <c:v>1.4400432254799009E-2</c:v>
                </c:pt>
                <c:pt idx="6">
                  <c:v>1.2580567885064181E-2</c:v>
                </c:pt>
                <c:pt idx="7">
                  <c:v>1.211807148802841E-2</c:v>
                </c:pt>
                <c:pt idx="8">
                  <c:v>1.0380060420803359E-2</c:v>
                </c:pt>
                <c:pt idx="9">
                  <c:v>8.6866833868862459E-3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6416"/>
        <c:axId val="273510536"/>
      </c:barChart>
      <c:dateAx>
        <c:axId val="273516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0536"/>
        <c:crosses val="autoZero"/>
        <c:auto val="1"/>
        <c:lblOffset val="100"/>
        <c:baseTimeUnit val="months"/>
        <c:majorTimeUnit val="months"/>
        <c:minorTimeUnit val="months"/>
      </c:dateAx>
      <c:valAx>
        <c:axId val="273510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6416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gas</c:v>
                </c:pt>
                <c:pt idx="7">
                  <c:v>china</c:v>
                </c:pt>
                <c:pt idx="8">
                  <c:v>epa</c:v>
                </c:pt>
                <c:pt idx="9">
                  <c:v>energy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0.14273413448219199</c:v>
                </c:pt>
                <c:pt idx="1">
                  <c:v>0.12032953860703299</c:v>
                </c:pt>
                <c:pt idx="2">
                  <c:v>0.10763324742861589</c:v>
                </c:pt>
                <c:pt idx="3">
                  <c:v>6.6487952498479913E-2</c:v>
                </c:pt>
                <c:pt idx="4">
                  <c:v>3.0177581268994641E-2</c:v>
                </c:pt>
                <c:pt idx="5">
                  <c:v>1.8786129687145482E-2</c:v>
                </c:pt>
                <c:pt idx="6">
                  <c:v>1.188371101642118E-2</c:v>
                </c:pt>
                <c:pt idx="7">
                  <c:v>9.9460243310919693E-3</c:v>
                </c:pt>
                <c:pt idx="8">
                  <c:v>8.6838087527215443E-3</c:v>
                </c:pt>
                <c:pt idx="9">
                  <c:v>7.7142456692876693E-3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517592"/>
        <c:axId val="273435304"/>
      </c:barChart>
      <c:dateAx>
        <c:axId val="273517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5304"/>
        <c:crosses val="autoZero"/>
        <c:auto val="1"/>
        <c:lblOffset val="100"/>
        <c:baseTimeUnit val="months"/>
        <c:majorTimeUnit val="months"/>
        <c:minorTimeUnit val="months"/>
      </c:dateAx>
      <c:valAx>
        <c:axId val="2734353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517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fuel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0.1163772524407095</c:v>
                </c:pt>
                <c:pt idx="1">
                  <c:v>0.1003269070404262</c:v>
                </c:pt>
                <c:pt idx="2">
                  <c:v>9.531111682657499E-2</c:v>
                </c:pt>
                <c:pt idx="3">
                  <c:v>6.0620586763661409E-2</c:v>
                </c:pt>
                <c:pt idx="4">
                  <c:v>3.8917217599615812E-2</c:v>
                </c:pt>
                <c:pt idx="5">
                  <c:v>2.9919166746907339E-2</c:v>
                </c:pt>
                <c:pt idx="6">
                  <c:v>2.285408308658091E-2</c:v>
                </c:pt>
                <c:pt idx="7">
                  <c:v>2.170593486322998E-2</c:v>
                </c:pt>
                <c:pt idx="8">
                  <c:v>1.7266946449892701E-2</c:v>
                </c:pt>
                <c:pt idx="9">
                  <c:v>1.6178770051855942E-2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28640"/>
        <c:axId val="273434128"/>
      </c:barChart>
      <c:dateAx>
        <c:axId val="273428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4128"/>
        <c:crosses val="autoZero"/>
        <c:auto val="1"/>
        <c:lblOffset val="100"/>
        <c:baseTimeUnit val="months"/>
        <c:majorTimeUnit val="months"/>
        <c:minorTimeUnit val="months"/>
      </c:dateAx>
      <c:valAx>
        <c:axId val="273434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2864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like</c:v>
                </c:pt>
                <c:pt idx="2">
                  <c:v>know</c:v>
                </c:pt>
                <c:pt idx="3">
                  <c:v>anyone</c:v>
                </c:pt>
                <c:pt idx="4">
                  <c:v>think</c:v>
                </c:pt>
                <c:pt idx="5">
                  <c:v>thought</c:v>
                </c:pt>
                <c:pt idx="6">
                  <c:v>need</c:v>
                </c:pt>
                <c:pt idx="7">
                  <c:v>guy</c:v>
                </c:pt>
                <c:pt idx="8">
                  <c:v>one</c:v>
                </c:pt>
                <c:pt idx="9">
                  <c:v>get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2.4310277115359151E-2</c:v>
                </c:pt>
                <c:pt idx="1">
                  <c:v>1.197570548038141E-2</c:v>
                </c:pt>
                <c:pt idx="2">
                  <c:v>1.1792658239934761E-2</c:v>
                </c:pt>
                <c:pt idx="3">
                  <c:v>1.022224121589101E-2</c:v>
                </c:pt>
                <c:pt idx="4">
                  <c:v>1.012420881980463E-2</c:v>
                </c:pt>
                <c:pt idx="5">
                  <c:v>1.0010309185917931E-2</c:v>
                </c:pt>
                <c:pt idx="6">
                  <c:v>9.9574173783959479E-3</c:v>
                </c:pt>
                <c:pt idx="7">
                  <c:v>9.9068111573650391E-3</c:v>
                </c:pt>
                <c:pt idx="8">
                  <c:v>8.0567970056330158E-3</c:v>
                </c:pt>
                <c:pt idx="9">
                  <c:v>7.6436683923112557E-3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32952"/>
        <c:axId val="273431384"/>
      </c:barChart>
      <c:dateAx>
        <c:axId val="273432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1384"/>
        <c:crosses val="autoZero"/>
        <c:auto val="1"/>
        <c:lblOffset val="100"/>
        <c:baseTimeUnit val="months"/>
        <c:majorTimeUnit val="months"/>
        <c:minorTimeUnit val="months"/>
      </c:dateAx>
      <c:valAx>
        <c:axId val="2734313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295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environmental</c:v>
                </c:pt>
                <c:pt idx="1">
                  <c:v>green</c:v>
                </c:pt>
                <c:pt idx="2">
                  <c:v>environment</c:v>
                </c:pt>
                <c:pt idx="3">
                  <c:v>sustainable</c:v>
                </c:pt>
                <c:pt idx="4">
                  <c:v>sustainability</c:v>
                </c:pt>
                <c:pt idx="5">
                  <c:v>water</c:v>
                </c:pt>
                <c:pt idx="6">
                  <c:v>would</c:v>
                </c:pt>
                <c:pt idx="7">
                  <c:v>like</c:v>
                </c:pt>
                <c:pt idx="8">
                  <c:v>eco</c:v>
                </c:pt>
                <c:pt idx="9">
                  <c:v>help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3.4237541098390507E-2</c:v>
                </c:pt>
                <c:pt idx="1">
                  <c:v>2.9181733030010169E-2</c:v>
                </c:pt>
                <c:pt idx="2">
                  <c:v>2.2306453169471219E-2</c:v>
                </c:pt>
                <c:pt idx="3">
                  <c:v>1.2732378476315771E-2</c:v>
                </c:pt>
                <c:pt idx="4">
                  <c:v>1.219329320770798E-2</c:v>
                </c:pt>
                <c:pt idx="5">
                  <c:v>1.1911714664961159E-2</c:v>
                </c:pt>
                <c:pt idx="6">
                  <c:v>1.0327512566653509E-2</c:v>
                </c:pt>
                <c:pt idx="7">
                  <c:v>9.5270455468971366E-3</c:v>
                </c:pt>
                <c:pt idx="8">
                  <c:v>9.4720236642298269E-3</c:v>
                </c:pt>
                <c:pt idx="9">
                  <c:v>9.449767197229739E-3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34912"/>
        <c:axId val="273429424"/>
      </c:barChart>
      <c:dateAx>
        <c:axId val="27343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29424"/>
        <c:crosses val="autoZero"/>
        <c:auto val="1"/>
        <c:lblOffset val="100"/>
        <c:baseTimeUnit val="months"/>
        <c:majorTimeUnit val="months"/>
        <c:minorTimeUnit val="months"/>
      </c:dateAx>
      <c:valAx>
        <c:axId val="2734294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491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weather</c:v>
                </c:pt>
                <c:pt idx="3">
                  <c:v>tornado</c:v>
                </c:pt>
                <c:pt idx="4">
                  <c:v>cloud</c:v>
                </c:pt>
                <c:pt idx="5">
                  <c:v>rain</c:v>
                </c:pt>
                <c:pt idx="6">
                  <c:v>tropical</c:v>
                </c:pt>
                <c:pt idx="7">
                  <c:v>cyclone</c:v>
                </c:pt>
                <c:pt idx="8">
                  <c:v>forecast</c:v>
                </c:pt>
                <c:pt idx="9">
                  <c:v>hit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0.1498128745691826</c:v>
                </c:pt>
                <c:pt idx="1">
                  <c:v>0.12008670048033709</c:v>
                </c:pt>
                <c:pt idx="2">
                  <c:v>8.4867564708460658E-2</c:v>
                </c:pt>
                <c:pt idx="3">
                  <c:v>8.060537557063506E-2</c:v>
                </c:pt>
                <c:pt idx="4">
                  <c:v>3.484475540936232E-2</c:v>
                </c:pt>
                <c:pt idx="5">
                  <c:v>2.594439680847414E-2</c:v>
                </c:pt>
                <c:pt idx="6">
                  <c:v>2.0572917660756709E-2</c:v>
                </c:pt>
                <c:pt idx="7">
                  <c:v>1.8390901205938712E-2</c:v>
                </c:pt>
                <c:pt idx="8">
                  <c:v>1.6091505829830089E-2</c:v>
                </c:pt>
                <c:pt idx="9">
                  <c:v>6.3103473558851503E-3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30208"/>
        <c:axId val="273430600"/>
      </c:barChart>
      <c:dateAx>
        <c:axId val="27343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0600"/>
        <c:crosses val="autoZero"/>
        <c:auto val="1"/>
        <c:lblOffset val="100"/>
        <c:baseTimeUnit val="months"/>
        <c:majorTimeUnit val="months"/>
        <c:minorTimeUnit val="months"/>
      </c:dateAx>
      <c:valAx>
        <c:axId val="273430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020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ocean</c:v>
                </c:pt>
                <c:pt idx="2">
                  <c:v>animal</c:v>
                </c:pt>
                <c:pt idx="3">
                  <c:v>wildlife</c:v>
                </c:pt>
                <c:pt idx="4">
                  <c:v>bird</c:v>
                </c:pt>
                <c:pt idx="5">
                  <c:v>sea</c:v>
                </c:pt>
                <c:pt idx="6">
                  <c:v>fish</c:v>
                </c:pt>
                <c:pt idx="7">
                  <c:v>nature</c:v>
                </c:pt>
                <c:pt idx="8">
                  <c:v>energy</c:v>
                </c:pt>
                <c:pt idx="9">
                  <c:v>water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3.3511226496395402E-2</c:v>
                </c:pt>
                <c:pt idx="1">
                  <c:v>2.773679519260739E-2</c:v>
                </c:pt>
                <c:pt idx="2">
                  <c:v>2.5020684806465718E-2</c:v>
                </c:pt>
                <c:pt idx="3">
                  <c:v>2.1531492212633702E-2</c:v>
                </c:pt>
                <c:pt idx="4">
                  <c:v>2.106616821452104E-2</c:v>
                </c:pt>
                <c:pt idx="5">
                  <c:v>1.7805731135491359E-2</c:v>
                </c:pt>
                <c:pt idx="6">
                  <c:v>1.7013149370580061E-2</c:v>
                </c:pt>
                <c:pt idx="7">
                  <c:v>1.318520273884409E-2</c:v>
                </c:pt>
                <c:pt idx="8">
                  <c:v>1.258879016308781E-2</c:v>
                </c:pt>
                <c:pt idx="9">
                  <c:v>8.5053836525495821E-3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32560"/>
        <c:axId val="273430992"/>
      </c:barChart>
      <c:dateAx>
        <c:axId val="273432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0992"/>
        <c:crosses val="autoZero"/>
        <c:auto val="1"/>
        <c:lblOffset val="100"/>
        <c:baseTimeUnit val="months"/>
        <c:majorTimeUnit val="months"/>
        <c:minorTimeUnit val="months"/>
      </c:dateAx>
      <c:valAx>
        <c:axId val="273430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2560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 dirty="0">
                <a:effectLst/>
              </a:rPr>
              <a:t>Cluster 8 - </a:t>
            </a:r>
            <a:r>
              <a:rPr lang="en-IN" sz="1320" b="0" i="0" baseline="0" dirty="0" smtClean="0">
                <a:effectLst/>
              </a:rPr>
              <a:t>Agriculture</a:t>
            </a:r>
            <a:endParaRPr lang="en-IN" sz="1320" dirty="0">
              <a:effectLst/>
            </a:endParaRPr>
          </a:p>
        </c:rich>
      </c:tx>
      <c:layout>
        <c:manualLayout>
          <c:xMode val="edge"/>
          <c:yMode val="edge"/>
          <c:x val="0.2826492630402459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food</c:v>
                </c:pt>
                <c:pt idx="1">
                  <c:v>farm</c:v>
                </c:pt>
                <c:pt idx="2">
                  <c:v>plant</c:v>
                </c:pt>
                <c:pt idx="3">
                  <c:v>new</c:v>
                </c:pt>
                <c:pt idx="4">
                  <c:v>chemical</c:v>
                </c:pt>
                <c:pt idx="5">
                  <c:v>study</c:v>
                </c:pt>
                <c:pt idx="6">
                  <c:v>world</c:v>
                </c:pt>
                <c:pt idx="7">
                  <c:v>year</c:v>
                </c:pt>
                <c:pt idx="8">
                  <c:v>ban</c:v>
                </c:pt>
                <c:pt idx="9">
                  <c:v>say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9.2528444277840641E-2</c:v>
                </c:pt>
                <c:pt idx="1">
                  <c:v>2.420012114910321E-2</c:v>
                </c:pt>
                <c:pt idx="2">
                  <c:v>1.995859583384112E-2</c:v>
                </c:pt>
                <c:pt idx="3">
                  <c:v>1.100463419139302E-2</c:v>
                </c:pt>
                <c:pt idx="4">
                  <c:v>9.7681094137871578E-3</c:v>
                </c:pt>
                <c:pt idx="5">
                  <c:v>8.3226469586480962E-3</c:v>
                </c:pt>
                <c:pt idx="6">
                  <c:v>7.8328604114409513E-3</c:v>
                </c:pt>
                <c:pt idx="7">
                  <c:v>7.6246487544629083E-3</c:v>
                </c:pt>
                <c:pt idx="8">
                  <c:v>7.1222523112646676E-3</c:v>
                </c:pt>
                <c:pt idx="9">
                  <c:v>6.3710778553251702E-3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433736"/>
        <c:axId val="273432168"/>
      </c:barChart>
      <c:dateAx>
        <c:axId val="273433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2168"/>
        <c:crosses val="autoZero"/>
        <c:auto val="1"/>
        <c:lblOffset val="100"/>
        <c:baseTimeUnit val="months"/>
        <c:majorTimeUnit val="months"/>
        <c:minorTimeUnit val="months"/>
      </c:dateAx>
      <c:valAx>
        <c:axId val="2734321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4337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recycling</c:v>
                </c:pt>
                <c:pt idx="5">
                  <c:v>use</c:v>
                </c:pt>
                <c:pt idx="6">
                  <c:v>zero</c:v>
                </c:pt>
                <c:pt idx="7">
                  <c:v>old</c:v>
                </c:pt>
                <c:pt idx="8">
                  <c:v>paper</c:v>
                </c:pt>
                <c:pt idx="9">
                  <c:v>made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0.12431333001736</c:v>
                </c:pt>
                <c:pt idx="1">
                  <c:v>5.967206176667348E-2</c:v>
                </c:pt>
                <c:pt idx="2">
                  <c:v>5.0568283133488323E-2</c:v>
                </c:pt>
                <c:pt idx="3">
                  <c:v>2.950847416543928E-2</c:v>
                </c:pt>
                <c:pt idx="4">
                  <c:v>2.5306566892179399E-2</c:v>
                </c:pt>
                <c:pt idx="5">
                  <c:v>2.526560085548377E-2</c:v>
                </c:pt>
                <c:pt idx="6">
                  <c:v>2.303738646269541E-2</c:v>
                </c:pt>
                <c:pt idx="7">
                  <c:v>1.7986698544577639E-2</c:v>
                </c:pt>
                <c:pt idx="8">
                  <c:v>1.45709450042492E-2</c:v>
                </c:pt>
                <c:pt idx="9">
                  <c:v>1.183859121724715E-2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89336"/>
        <c:axId val="273980320"/>
      </c:barChart>
      <c:dateAx>
        <c:axId val="273989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0320"/>
        <c:crosses val="autoZero"/>
        <c:auto val="1"/>
        <c:lblOffset val="100"/>
        <c:baseTimeUnit val="months"/>
        <c:majorTimeUnit val="months"/>
        <c:minorTimeUnit val="months"/>
      </c:dateAx>
      <c:valAx>
        <c:axId val="273980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93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9512056"/>
        <c:axId val="269514016"/>
      </c:lineChart>
      <c:dateAx>
        <c:axId val="26951205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401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6951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20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growth</c:v>
                </c:pt>
                <c:pt idx="4">
                  <c:v>crisis</c:v>
                </c:pt>
                <c:pt idx="5">
                  <c:v>america</c:v>
                </c:pt>
                <c:pt idx="6">
                  <c:v>economic</c:v>
                </c:pt>
                <c:pt idx="7">
                  <c:v>economy</c:v>
                </c:pt>
                <c:pt idx="8">
                  <c:v>american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6.1067951660087973E-2</c:v>
                </c:pt>
                <c:pt idx="1">
                  <c:v>3.5926082817108101E-2</c:v>
                </c:pt>
                <c:pt idx="2">
                  <c:v>2.4203803029993729E-2</c:v>
                </c:pt>
                <c:pt idx="3">
                  <c:v>1.662537903017287E-2</c:v>
                </c:pt>
                <c:pt idx="4">
                  <c:v>1.4435693000330379E-2</c:v>
                </c:pt>
                <c:pt idx="5">
                  <c:v>1.438439440475572E-2</c:v>
                </c:pt>
                <c:pt idx="6">
                  <c:v>1.3113595118296011E-2</c:v>
                </c:pt>
                <c:pt idx="7">
                  <c:v>1.278378602168774E-2</c:v>
                </c:pt>
                <c:pt idx="8">
                  <c:v>1.005418445458575E-2</c:v>
                </c:pt>
                <c:pt idx="9">
                  <c:v>9.5382918536785627E-3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81496"/>
        <c:axId val="273987768"/>
      </c:barChart>
      <c:dateAx>
        <c:axId val="273981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7768"/>
        <c:crosses val="autoZero"/>
        <c:auto val="1"/>
        <c:lblOffset val="100"/>
        <c:baseTimeUnit val="months"/>
        <c:majorTimeUnit val="months"/>
        <c:minorTimeUnit val="months"/>
      </c:dateAx>
      <c:valAx>
        <c:axId val="273987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14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arctic</c:v>
                </c:pt>
                <c:pt idx="2">
                  <c:v>temperature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winter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0.13666477934078189</c:v>
                </c:pt>
                <c:pt idx="1">
                  <c:v>7.2851150902347686E-2</c:v>
                </c:pt>
                <c:pt idx="2">
                  <c:v>6.8332769823484962E-2</c:v>
                </c:pt>
                <c:pt idx="3">
                  <c:v>2.9703835214426849E-2</c:v>
                </c:pt>
                <c:pt idx="4">
                  <c:v>2.7665603889928659E-2</c:v>
                </c:pt>
                <c:pt idx="5">
                  <c:v>2.4231833691792121E-2</c:v>
                </c:pt>
                <c:pt idx="6">
                  <c:v>1.9879525890534488E-2</c:v>
                </c:pt>
                <c:pt idx="7">
                  <c:v>1.352746841002482E-2</c:v>
                </c:pt>
                <c:pt idx="8">
                  <c:v>1.298442359118665E-2</c:v>
                </c:pt>
                <c:pt idx="9">
                  <c:v>1.1883213051761521E-2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84632"/>
        <c:axId val="273986984"/>
      </c:barChart>
      <c:dateAx>
        <c:axId val="273984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6984"/>
        <c:crosses val="autoZero"/>
        <c:auto val="1"/>
        <c:lblOffset val="100"/>
        <c:baseTimeUnit val="months"/>
        <c:majorTimeUnit val="months"/>
        <c:minorTimeUnit val="months"/>
      </c:dateAx>
      <c:valAx>
        <c:axId val="2739869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463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4 - Climate science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new</c:v>
                </c:pt>
                <c:pt idx="5">
                  <c:v>action</c:v>
                </c:pt>
                <c:pt idx="6">
                  <c:v>world</c:v>
                </c:pt>
                <c:pt idx="7">
                  <c:v>crisis</c:v>
                </c:pt>
                <c:pt idx="8">
                  <c:v>report</c:v>
                </c:pt>
                <c:pt idx="9">
                  <c:v>say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6.8116216979502889E-2</c:v>
                </c:pt>
                <c:pt idx="1">
                  <c:v>4.029636646972011E-2</c:v>
                </c:pt>
                <c:pt idx="2">
                  <c:v>2.7416857377351441E-2</c:v>
                </c:pt>
                <c:pt idx="3">
                  <c:v>2.6637886059695991E-2</c:v>
                </c:pt>
                <c:pt idx="4">
                  <c:v>9.4900507185641508E-3</c:v>
                </c:pt>
                <c:pt idx="5">
                  <c:v>9.2213114566199444E-3</c:v>
                </c:pt>
                <c:pt idx="6">
                  <c:v>8.0874008280724472E-3</c:v>
                </c:pt>
                <c:pt idx="7">
                  <c:v>7.3992377655775913E-3</c:v>
                </c:pt>
                <c:pt idx="8">
                  <c:v>6.90277529222727E-3</c:v>
                </c:pt>
                <c:pt idx="9">
                  <c:v>6.6114360966865269E-3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79536"/>
        <c:axId val="273988160"/>
      </c:barChart>
      <c:dateAx>
        <c:axId val="273979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8160"/>
        <c:crosses val="autoZero"/>
        <c:auto val="1"/>
        <c:lblOffset val="100"/>
        <c:baseTimeUnit val="months"/>
        <c:majorTimeUnit val="months"/>
        <c:minorTimeUnit val="months"/>
      </c:dateAx>
      <c:valAx>
        <c:axId val="273988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795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epa</c:v>
                </c:pt>
                <c:pt idx="5">
                  <c:v>green</c:v>
                </c:pt>
                <c:pt idx="6">
                  <c:v>vote</c:v>
                </c:pt>
                <c:pt idx="7">
                  <c:v>bill</c:v>
                </c:pt>
                <c:pt idx="8">
                  <c:v>new</c:v>
                </c:pt>
                <c:pt idx="9">
                  <c:v>house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0.1763667570309824</c:v>
                </c:pt>
                <c:pt idx="1">
                  <c:v>6.5080097728088801E-2</c:v>
                </c:pt>
                <c:pt idx="2">
                  <c:v>4.2061662937787167E-2</c:v>
                </c:pt>
                <c:pt idx="3">
                  <c:v>2.443939309965714E-2</c:v>
                </c:pt>
                <c:pt idx="4">
                  <c:v>1.73290473107627E-2</c:v>
                </c:pt>
                <c:pt idx="5">
                  <c:v>1.6778762479264801E-2</c:v>
                </c:pt>
                <c:pt idx="6">
                  <c:v>1.2901436271417771E-2</c:v>
                </c:pt>
                <c:pt idx="7">
                  <c:v>1.0653516408468559E-2</c:v>
                </c:pt>
                <c:pt idx="8">
                  <c:v>9.5642547735604478E-3</c:v>
                </c:pt>
                <c:pt idx="9">
                  <c:v>8.9335511598130218E-3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77968"/>
        <c:axId val="273989728"/>
      </c:barChart>
      <c:dateAx>
        <c:axId val="273977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9728"/>
        <c:crosses val="autoZero"/>
        <c:auto val="1"/>
        <c:lblOffset val="100"/>
        <c:baseTimeUnit val="months"/>
        <c:majorTimeUnit val="months"/>
        <c:minorTimeUnit val="months"/>
      </c:dateAx>
      <c:valAx>
        <c:axId val="273989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77968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epa</c:v>
                </c:pt>
                <c:pt idx="7">
                  <c:v>gas</c:v>
                </c:pt>
                <c:pt idx="8">
                  <c:v>china</c:v>
                </c:pt>
                <c:pt idx="9">
                  <c:v>fossil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0.13295476287356151</c:v>
                </c:pt>
                <c:pt idx="1">
                  <c:v>0.1191051642796722</c:v>
                </c:pt>
                <c:pt idx="2">
                  <c:v>9.8840070564747654E-2</c:v>
                </c:pt>
                <c:pt idx="3">
                  <c:v>5.841983538691032E-2</c:v>
                </c:pt>
                <c:pt idx="4">
                  <c:v>2.837212410825277E-2</c:v>
                </c:pt>
                <c:pt idx="5">
                  <c:v>1.503083808525621E-2</c:v>
                </c:pt>
                <c:pt idx="6">
                  <c:v>1.488035966733019E-2</c:v>
                </c:pt>
                <c:pt idx="7">
                  <c:v>1.0289433355611079E-2</c:v>
                </c:pt>
                <c:pt idx="8">
                  <c:v>9.7968527417127919E-3</c:v>
                </c:pt>
                <c:pt idx="9">
                  <c:v>9.3983609534117347E-3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82672"/>
        <c:axId val="273985024"/>
      </c:barChart>
      <c:dateAx>
        <c:axId val="273982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5024"/>
        <c:crosses val="autoZero"/>
        <c:auto val="1"/>
        <c:lblOffset val="100"/>
        <c:baseTimeUnit val="months"/>
        <c:majorTimeUnit val="months"/>
        <c:minorTimeUnit val="months"/>
      </c:dateAx>
      <c:valAx>
        <c:axId val="273985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267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electricity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0.1118756178576793</c:v>
                </c:pt>
                <c:pt idx="1">
                  <c:v>0.102416440945428</c:v>
                </c:pt>
                <c:pt idx="2">
                  <c:v>9.563654010344784E-2</c:v>
                </c:pt>
                <c:pt idx="3">
                  <c:v>6.2076845003273068E-2</c:v>
                </c:pt>
                <c:pt idx="4">
                  <c:v>4.1138496180463592E-2</c:v>
                </c:pt>
                <c:pt idx="5">
                  <c:v>2.6901475654560442E-2</c:v>
                </c:pt>
                <c:pt idx="6">
                  <c:v>2.500934537873617E-2</c:v>
                </c:pt>
                <c:pt idx="7">
                  <c:v>2.2208606003644861E-2</c:v>
                </c:pt>
                <c:pt idx="8">
                  <c:v>1.7208448424661571E-2</c:v>
                </c:pt>
                <c:pt idx="9">
                  <c:v>1.510116939987214E-2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979928"/>
        <c:axId val="273986200"/>
      </c:barChart>
      <c:dateAx>
        <c:axId val="273979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86200"/>
        <c:crosses val="autoZero"/>
        <c:auto val="1"/>
        <c:lblOffset val="100"/>
        <c:baseTimeUnit val="months"/>
        <c:majorTimeUnit val="months"/>
        <c:minorTimeUnit val="months"/>
      </c:dateAx>
      <c:valAx>
        <c:axId val="273986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397992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9508920"/>
        <c:axId val="269514800"/>
      </c:lineChart>
      <c:dateAx>
        <c:axId val="2695089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148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695148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695089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8752"/>
        <c:axId val="270989144"/>
      </c:lineChart>
      <c:dateAx>
        <c:axId val="2709887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91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91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875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3656"/>
        <c:axId val="270989536"/>
      </c:lineChart>
      <c:dateAx>
        <c:axId val="27098365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95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9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365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89928"/>
        <c:axId val="270986792"/>
      </c:lineChart>
      <c:dateAx>
        <c:axId val="27098992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679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6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9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0990712"/>
        <c:axId val="270983264"/>
      </c:lineChart>
      <c:dateAx>
        <c:axId val="2709907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8326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270983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709907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13" Type="http://schemas.openxmlformats.org/officeDocument/2006/relationships/chart" Target="../charts/chart33.xml"/><Relationship Id="rId3" Type="http://schemas.openxmlformats.org/officeDocument/2006/relationships/chart" Target="../charts/chart23.xml"/><Relationship Id="rId7" Type="http://schemas.openxmlformats.org/officeDocument/2006/relationships/chart" Target="../charts/chart27.xml"/><Relationship Id="rId12" Type="http://schemas.openxmlformats.org/officeDocument/2006/relationships/chart" Target="../charts/chart32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6.xml"/><Relationship Id="rId11" Type="http://schemas.openxmlformats.org/officeDocument/2006/relationships/chart" Target="../charts/chart31.xml"/><Relationship Id="rId5" Type="http://schemas.openxmlformats.org/officeDocument/2006/relationships/chart" Target="../charts/chart25.xml"/><Relationship Id="rId10" Type="http://schemas.openxmlformats.org/officeDocument/2006/relationships/chart" Target="../charts/chart30.xml"/><Relationship Id="rId4" Type="http://schemas.openxmlformats.org/officeDocument/2006/relationships/chart" Target="../charts/chart24.xml"/><Relationship Id="rId9" Type="http://schemas.openxmlformats.org/officeDocument/2006/relationships/chart" Target="../charts/char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13" Type="http://schemas.openxmlformats.org/officeDocument/2006/relationships/chart" Target="../charts/chart45.xml"/><Relationship Id="rId3" Type="http://schemas.openxmlformats.org/officeDocument/2006/relationships/chart" Target="../charts/chart35.xml"/><Relationship Id="rId7" Type="http://schemas.openxmlformats.org/officeDocument/2006/relationships/chart" Target="../charts/chart39.xml"/><Relationship Id="rId12" Type="http://schemas.openxmlformats.org/officeDocument/2006/relationships/chart" Target="../charts/chart44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8.xml"/><Relationship Id="rId11" Type="http://schemas.openxmlformats.org/officeDocument/2006/relationships/chart" Target="../charts/chart43.xml"/><Relationship Id="rId5" Type="http://schemas.openxmlformats.org/officeDocument/2006/relationships/chart" Target="../charts/chart37.xml"/><Relationship Id="rId10" Type="http://schemas.openxmlformats.org/officeDocument/2006/relationships/chart" Target="../charts/chart42.xml"/><Relationship Id="rId4" Type="http://schemas.openxmlformats.org/officeDocument/2006/relationships/chart" Target="../charts/chart36.xml"/><Relationship Id="rId9" Type="http://schemas.openxmlformats.org/officeDocument/2006/relationships/chart" Target="../charts/char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2856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274615" y="630095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5915198" y="5045924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scatter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8070897" y="5056759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8164229" y="4542842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6266487" y="4610090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94532" y="5393234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651617" y="5961306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82" y="5424310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435264" y="5871243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069373" y="4554158"/>
            <a:ext cx="2985847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998251" y="5041630"/>
            <a:ext cx="11704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forest binary classifier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/>
          <a:srcRect t="19215" b="17423"/>
          <a:stretch/>
        </p:blipFill>
        <p:spPr>
          <a:xfrm>
            <a:off x="7125146" y="4560569"/>
            <a:ext cx="938048" cy="5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-1" y="4914899"/>
            <a:ext cx="9770389" cy="468407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/>
          <a:stretch/>
        </p:blipFill>
        <p:spPr>
          <a:xfrm>
            <a:off x="-1" y="228600"/>
            <a:ext cx="9770388" cy="4649724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57080" y="1152793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73580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76217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83430" y="143511"/>
            <a:ext cx="608512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6786067" y="143512"/>
            <a:ext cx="608512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cxnSp>
        <p:nvCxnSpPr>
          <p:cNvPr id="3" name="Straight Connector 2"/>
          <p:cNvCxnSpPr/>
          <p:nvPr/>
        </p:nvCxnSpPr>
        <p:spPr>
          <a:xfrm>
            <a:off x="701580" y="4908924"/>
            <a:ext cx="8636730" cy="0"/>
          </a:xfrm>
          <a:prstGeom prst="line">
            <a:avLst/>
          </a:prstGeom>
          <a:ln w="19050"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2949" y="119230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080" y="5887750"/>
            <a:ext cx="44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</a:t>
            </a:r>
          </a:p>
        </p:txBody>
      </p:sp>
      <p:sp>
        <p:nvSpPr>
          <p:cNvPr id="16" name="Oval 15"/>
          <p:cNvSpPr/>
          <p:nvPr/>
        </p:nvSpPr>
        <p:spPr>
          <a:xfrm>
            <a:off x="232949" y="5881543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/>
          <a:stretch/>
        </p:blipFill>
        <p:spPr>
          <a:xfrm>
            <a:off x="0" y="4434840"/>
            <a:ext cx="10718215" cy="4236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" y="-388462"/>
            <a:ext cx="9953658" cy="4857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3190" y="119604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3190" y="511892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49" name="Rectangle 4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0" b="13094"/>
          <a:stretch/>
        </p:blipFill>
        <p:spPr>
          <a:xfrm>
            <a:off x="4594327" y="5035619"/>
            <a:ext cx="8021938" cy="4565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7"/>
          <a:stretch/>
        </p:blipFill>
        <p:spPr>
          <a:xfrm>
            <a:off x="4478605" y="372775"/>
            <a:ext cx="10761583" cy="45561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94327" y="22842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752581" y="681753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30" name="Oval 29"/>
          <p:cNvSpPr/>
          <p:nvPr/>
        </p:nvSpPr>
        <p:spPr>
          <a:xfrm>
            <a:off x="100330" y="1243475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788" y="5164649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74146" y="2301247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36567" y="681976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9300" y="800100"/>
            <a:ext cx="171450" cy="1822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426616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0" y="0"/>
            <a:ext cx="4439921" cy="9514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98" y="0"/>
            <a:ext cx="4480560" cy="960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81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35" y="0"/>
            <a:ext cx="4350065" cy="9321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6" y="0"/>
            <a:ext cx="4439921" cy="9514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5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50" y="0"/>
            <a:ext cx="4389882" cy="9406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6096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6825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4" y="0"/>
            <a:ext cx="4421293" cy="947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1" y="0"/>
            <a:ext cx="4480560" cy="960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112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7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r="14107" b="10115"/>
          <a:stretch/>
        </p:blipFill>
        <p:spPr>
          <a:xfrm>
            <a:off x="0" y="4662443"/>
            <a:ext cx="10557966" cy="493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15267" b="11793"/>
          <a:stretch/>
        </p:blipFill>
        <p:spPr>
          <a:xfrm>
            <a:off x="0" y="194459"/>
            <a:ext cx="9789562" cy="4467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5"/>
          <a:stretch/>
        </p:blipFill>
        <p:spPr>
          <a:xfrm>
            <a:off x="5257347" y="1444944"/>
            <a:ext cx="8029607" cy="55273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Rectangle 1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1" name="TextBox 20"/>
          <p:cNvSpPr txBox="1"/>
          <p:nvPr/>
        </p:nvSpPr>
        <p:spPr>
          <a:xfrm>
            <a:off x="289653" y="14546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00167" y="313004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4" name="Oval 23"/>
          <p:cNvSpPr/>
          <p:nvPr/>
        </p:nvSpPr>
        <p:spPr>
          <a:xfrm>
            <a:off x="266793" y="1502094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6251" y="6095883"/>
            <a:ext cx="467902" cy="369332"/>
            <a:chOff x="99788" y="5118929"/>
            <a:chExt cx="46790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5566611" y="3158128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5267" b="12146"/>
          <a:stretch/>
        </p:blipFill>
        <p:spPr>
          <a:xfrm>
            <a:off x="0" y="5226904"/>
            <a:ext cx="9767546" cy="4374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r="25089" b="32619"/>
          <a:stretch/>
        </p:blipFill>
        <p:spPr>
          <a:xfrm>
            <a:off x="0" y="385133"/>
            <a:ext cx="8481060" cy="29719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 21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39554" b="9384"/>
          <a:stretch/>
        </p:blipFill>
        <p:spPr>
          <a:xfrm>
            <a:off x="4760593" y="1073256"/>
            <a:ext cx="8417131" cy="56818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0661" y="2826468"/>
            <a:ext cx="467902" cy="369332"/>
            <a:chOff x="99788" y="5141789"/>
            <a:chExt cx="467902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251" y="1325763"/>
            <a:ext cx="467902" cy="369332"/>
            <a:chOff x="99788" y="5118929"/>
            <a:chExt cx="467902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51696" b="16793"/>
          <a:stretch/>
        </p:blipFill>
        <p:spPr>
          <a:xfrm>
            <a:off x="0" y="4966187"/>
            <a:ext cx="6000750" cy="4314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r="15982" b="16833"/>
          <a:stretch/>
        </p:blipFill>
        <p:spPr>
          <a:xfrm>
            <a:off x="0" y="417944"/>
            <a:ext cx="10570762" cy="42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39148" b="9717"/>
          <a:stretch/>
        </p:blipFill>
        <p:spPr>
          <a:xfrm>
            <a:off x="4903470" y="1976901"/>
            <a:ext cx="7886700" cy="53154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62101" y="3788858"/>
            <a:ext cx="467902" cy="369332"/>
            <a:chOff x="99788" y="514178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6251" y="1607569"/>
            <a:ext cx="467902" cy="369332"/>
            <a:chOff x="99788" y="511892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7831" r="17221" b="11486"/>
          <a:stretch/>
        </p:blipFill>
        <p:spPr>
          <a:xfrm>
            <a:off x="0" y="5245439"/>
            <a:ext cx="9086850" cy="4355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6822" r="14911" b="9566"/>
          <a:stretch/>
        </p:blipFill>
        <p:spPr>
          <a:xfrm>
            <a:off x="0" y="408852"/>
            <a:ext cx="9304020" cy="4506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1"/>
          <a:stretch/>
        </p:blipFill>
        <p:spPr>
          <a:xfrm>
            <a:off x="5212080" y="2110890"/>
            <a:ext cx="7589520" cy="57105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75070" y="6215385"/>
            <a:ext cx="160020" cy="114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195060" y="5222656"/>
            <a:ext cx="160020" cy="53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86500" y="2880361"/>
            <a:ext cx="148590" cy="1410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73304" y="6626346"/>
            <a:ext cx="467902" cy="369332"/>
            <a:chOff x="99788" y="511892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85011" y="4371788"/>
            <a:ext cx="467902" cy="369332"/>
            <a:chOff x="99788" y="514178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02" y="1932208"/>
            <a:ext cx="467902" cy="369332"/>
            <a:chOff x="99788" y="5118929"/>
            <a:chExt cx="46790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Chart 1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368225"/>
              </p:ext>
            </p:extLst>
          </p:nvPr>
        </p:nvGraphicFramePr>
        <p:xfrm>
          <a:off x="8533124" y="715208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3" name="Chart 1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79708"/>
              </p:ext>
            </p:extLst>
          </p:nvPr>
        </p:nvGraphicFramePr>
        <p:xfrm>
          <a:off x="4386038" y="711779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2" name="Chart 1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050351"/>
              </p:ext>
            </p:extLst>
          </p:nvPr>
        </p:nvGraphicFramePr>
        <p:xfrm>
          <a:off x="248186" y="714065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1" name="Chart 1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514564"/>
              </p:ext>
            </p:extLst>
          </p:nvPr>
        </p:nvGraphicFramePr>
        <p:xfrm>
          <a:off x="8533124" y="487710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6" name="Chart 1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559469"/>
              </p:ext>
            </p:extLst>
          </p:nvPr>
        </p:nvGraphicFramePr>
        <p:xfrm>
          <a:off x="4386038" y="485191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1" name="Chart 1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16245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0" name="Chart 1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86644"/>
              </p:ext>
            </p:extLst>
          </p:nvPr>
        </p:nvGraphicFramePr>
        <p:xfrm>
          <a:off x="8533124" y="258079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5" name="Chart 1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40493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4" name="Chart 1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50977"/>
              </p:ext>
            </p:extLst>
          </p:nvPr>
        </p:nvGraphicFramePr>
        <p:xfrm>
          <a:off x="262700" y="254308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3" name="Chart 1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071870"/>
              </p:ext>
            </p:extLst>
          </p:nvPr>
        </p:nvGraphicFramePr>
        <p:xfrm>
          <a:off x="8533124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52" name="Chart 1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139491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1" name="Chart 1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92194"/>
              </p:ext>
            </p:extLst>
          </p:nvPr>
        </p:nvGraphicFramePr>
        <p:xfrm>
          <a:off x="262700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24438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Chart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157461"/>
              </p:ext>
            </p:extLst>
          </p:nvPr>
        </p:nvGraphicFramePr>
        <p:xfrm>
          <a:off x="8533124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9" name="Chart 1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223159"/>
              </p:ext>
            </p:extLst>
          </p:nvPr>
        </p:nvGraphicFramePr>
        <p:xfrm>
          <a:off x="4386038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4" name="Chart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66848"/>
              </p:ext>
            </p:extLst>
          </p:nvPr>
        </p:nvGraphicFramePr>
        <p:xfrm>
          <a:off x="248186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005932"/>
              </p:ext>
            </p:extLst>
          </p:nvPr>
        </p:nvGraphicFramePr>
        <p:xfrm>
          <a:off x="8533124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0" name="Chart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845974"/>
              </p:ext>
            </p:extLst>
          </p:nvPr>
        </p:nvGraphicFramePr>
        <p:xfrm>
          <a:off x="4386038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9" name="Chart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359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043788"/>
              </p:ext>
            </p:extLst>
          </p:nvPr>
        </p:nvGraphicFramePr>
        <p:xfrm>
          <a:off x="8533124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3846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21690"/>
              </p:ext>
            </p:extLst>
          </p:nvPr>
        </p:nvGraphicFramePr>
        <p:xfrm>
          <a:off x="271551" y="254718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484242"/>
              </p:ext>
            </p:extLst>
          </p:nvPr>
        </p:nvGraphicFramePr>
        <p:xfrm>
          <a:off x="852597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2" name="Chart 1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64416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11" name="Chart 1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11844"/>
              </p:ext>
            </p:extLst>
          </p:nvPr>
        </p:nvGraphicFramePr>
        <p:xfrm>
          <a:off x="24818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44504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1199878" y="3256474"/>
            <a:ext cx="226746" cy="1419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023346" y="31021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38191" y="305899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cxnSp>
        <p:nvCxnSpPr>
          <p:cNvPr id="179" name="Straight Arrow Connector 178"/>
          <p:cNvCxnSpPr/>
          <p:nvPr/>
        </p:nvCxnSpPr>
        <p:spPr>
          <a:xfrm flipH="1" flipV="1">
            <a:off x="2121626" y="3615280"/>
            <a:ext cx="173899" cy="2000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838575" y="3406845"/>
            <a:ext cx="341760" cy="261610"/>
            <a:chOff x="3651820" y="3442254"/>
            <a:chExt cx="341760" cy="261610"/>
          </a:xfrm>
        </p:grpSpPr>
        <p:sp>
          <p:nvSpPr>
            <p:cNvPr id="183" name="Oval 18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87" name="Straight Arrow Connector 186"/>
          <p:cNvCxnSpPr/>
          <p:nvPr/>
        </p:nvCxnSpPr>
        <p:spPr>
          <a:xfrm flipH="1" flipV="1">
            <a:off x="2485735" y="3552298"/>
            <a:ext cx="38732" cy="2555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2291195" y="3313059"/>
            <a:ext cx="341760" cy="261610"/>
            <a:chOff x="3651820" y="3442254"/>
            <a:chExt cx="341760" cy="261610"/>
          </a:xfrm>
        </p:grpSpPr>
        <p:sp>
          <p:nvSpPr>
            <p:cNvPr id="189" name="Oval 18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830142" y="2191916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high methane emissions from natural gas infrastructure in Massachusetts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8692" y="173288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0142" y="1680108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8692" y="224469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5" name="Oval 94"/>
          <p:cNvSpPr/>
          <p:nvPr/>
        </p:nvSpPr>
        <p:spPr>
          <a:xfrm>
            <a:off x="658692" y="288177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0142" y="2835349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64020" y="32012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5470" y="3148435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6400" y="36724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850" y="3619691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6400" y="397399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7850" y="392121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(December 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848" y="393963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000384" y="2304402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0384" y="1172723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5382" y="1191138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000384" y="1480778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4745382" y="1499193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745382" y="2304402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0384" y="2602182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45382" y="2614882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0384" y="3242602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(May 2019)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45382" y="3255302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0384" y="3699844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the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45382" y="3712544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113520" y="138479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858518" y="1397496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9113520" y="369133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Cambodia,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858518" y="381833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113520" y="2452296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858518" y="2464996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9113520" y="278684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858518" y="2799548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9113520" y="327929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858518" y="3291991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sp>
        <p:nvSpPr>
          <p:cNvPr id="159" name="Oval 158"/>
          <p:cNvSpPr/>
          <p:nvPr/>
        </p:nvSpPr>
        <p:spPr>
          <a:xfrm>
            <a:off x="4828934" y="45967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000384" y="406904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IPCC issues stark warning over global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warming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745382" y="425319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N" sz="11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5000384" y="87239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4745382" y="890810"/>
            <a:ext cx="341760" cy="261610"/>
            <a:chOff x="572848" y="3245535"/>
            <a:chExt cx="341760" cy="261610"/>
          </a:xfrm>
        </p:grpSpPr>
        <p:sp>
          <p:nvSpPr>
            <p:cNvPr id="166" name="Oval 165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49005</TotalTime>
  <Words>1480</Words>
  <Application>Microsoft Office PowerPoint</Application>
  <PresentationFormat>A3 Paper (297x420 mm)</PresentationFormat>
  <Paragraphs>488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310</cp:revision>
  <dcterms:created xsi:type="dcterms:W3CDTF">2021-12-20T22:01:32Z</dcterms:created>
  <dcterms:modified xsi:type="dcterms:W3CDTF">2022-07-11T06:59:27Z</dcterms:modified>
</cp:coreProperties>
</file>